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7" d="100"/>
          <a:sy n="57" d="100"/>
        </p:scale>
        <p:origin x="-156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printerSettings" Target="printerSettings/printerSettings1.bin"/><Relationship Id="rId7" Type="http://schemas.openxmlformats.org/officeDocument/2006/relationships/presProps" Target="presProps.xml"/><Relationship Id="rId8" Type="http://schemas.openxmlformats.org/officeDocument/2006/relationships/viewProps" Target="viewProps.xml"/><Relationship Id="rId9"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C3B0FF8-EF83-439F-86FC-29FBAEA3ED14}" type="datetimeFigureOut">
              <a:rPr lang="en-US" smtClean="0"/>
              <a:t>10/2/12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4105306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3B0FF8-EF83-439F-86FC-29FBAEA3ED14}" type="datetimeFigureOut">
              <a:rPr lang="en-US" smtClean="0"/>
              <a:t>10/2/12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586362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3B0FF8-EF83-439F-86FC-29FBAEA3ED14}" type="datetimeFigureOut">
              <a:rPr lang="en-US" smtClean="0"/>
              <a:t>10/2/12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1527250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3B0FF8-EF83-439F-86FC-29FBAEA3ED14}" type="datetimeFigureOut">
              <a:rPr lang="en-US" smtClean="0"/>
              <a:t>10/2/12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955907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3B0FF8-EF83-439F-86FC-29FBAEA3ED14}" type="datetimeFigureOut">
              <a:rPr lang="en-US" smtClean="0"/>
              <a:t>10/2/12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429559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C3B0FF8-EF83-439F-86FC-29FBAEA3ED14}" type="datetimeFigureOut">
              <a:rPr lang="en-US" smtClean="0"/>
              <a:t>10/2/12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3546501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C3B0FF8-EF83-439F-86FC-29FBAEA3ED14}" type="datetimeFigureOut">
              <a:rPr lang="en-US" smtClean="0"/>
              <a:t>10/2/12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2209525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C3B0FF8-EF83-439F-86FC-29FBAEA3ED14}" type="datetimeFigureOut">
              <a:rPr lang="en-US" smtClean="0"/>
              <a:t>10/2/12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2694855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3B0FF8-EF83-439F-86FC-29FBAEA3ED14}" type="datetimeFigureOut">
              <a:rPr lang="en-US" smtClean="0"/>
              <a:t>10/2/12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186755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3B0FF8-EF83-439F-86FC-29FBAEA3ED14}" type="datetimeFigureOut">
              <a:rPr lang="en-US" smtClean="0"/>
              <a:t>10/2/12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1299520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3B0FF8-EF83-439F-86FC-29FBAEA3ED14}" type="datetimeFigureOut">
              <a:rPr lang="en-US" smtClean="0"/>
              <a:t>10/2/12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6C39AB-2857-4041-A8DF-81FA892C0FD5}" type="slidenum">
              <a:rPr lang="en-US" smtClean="0"/>
              <a:t>‹#›</a:t>
            </a:fld>
            <a:endParaRPr lang="en-US"/>
          </a:p>
        </p:txBody>
      </p:sp>
    </p:spTree>
    <p:extLst>
      <p:ext uri="{BB962C8B-B14F-4D97-AF65-F5344CB8AC3E}">
        <p14:creationId xmlns:p14="http://schemas.microsoft.com/office/powerpoint/2010/main" val="315216957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3B0FF8-EF83-439F-86FC-29FBAEA3ED14}" type="datetimeFigureOut">
              <a:rPr lang="en-US" smtClean="0"/>
              <a:t>10/2/12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6C39AB-2857-4041-A8DF-81FA892C0FD5}" type="slidenum">
              <a:rPr lang="en-US" smtClean="0"/>
              <a:t>‹#›</a:t>
            </a:fld>
            <a:endParaRPr lang="en-US"/>
          </a:p>
        </p:txBody>
      </p:sp>
    </p:spTree>
    <p:extLst>
      <p:ext uri="{BB962C8B-B14F-4D97-AF65-F5344CB8AC3E}">
        <p14:creationId xmlns:p14="http://schemas.microsoft.com/office/powerpoint/2010/main" val="10953821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mailto:Steven.Morales@d-p-n.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609600"/>
            <a:ext cx="8077200" cy="5016758"/>
          </a:xfrm>
          <a:prstGeom prst="rect">
            <a:avLst/>
          </a:prstGeom>
        </p:spPr>
        <p:txBody>
          <a:bodyPr wrap="square">
            <a:spAutoFit/>
          </a:bodyPr>
          <a:lstStyle/>
          <a:p>
            <a:r>
              <a:rPr lang="en-US" sz="2000" b="1" dirty="0"/>
              <a:t>Working Group Title:</a:t>
            </a:r>
            <a:r>
              <a:rPr lang="en-US" sz="2000" dirty="0"/>
              <a:t> Emerging Practices in Preservation or Preservation Work </a:t>
            </a:r>
            <a:r>
              <a:rPr lang="en-US" sz="2000" dirty="0" smtClean="0"/>
              <a:t>Flow</a:t>
            </a:r>
          </a:p>
          <a:p>
            <a:endParaRPr lang="en-US" sz="2000" dirty="0"/>
          </a:p>
          <a:p>
            <a:r>
              <a:rPr lang="en-US" sz="2000" dirty="0"/>
              <a:t>Theresa </a:t>
            </a:r>
            <a:r>
              <a:rPr lang="en-US" sz="2000" dirty="0" err="1"/>
              <a:t>Pardo</a:t>
            </a:r>
            <a:r>
              <a:rPr lang="en-US" sz="2000" dirty="0"/>
              <a:t>, Jane Greenberg, Karl Anders </a:t>
            </a:r>
            <a:r>
              <a:rPr lang="en-US" sz="2000" dirty="0" err="1"/>
              <a:t>Nilsen</a:t>
            </a:r>
            <a:r>
              <a:rPr lang="en-US" sz="2000" dirty="0"/>
              <a:t>, Inna </a:t>
            </a:r>
            <a:r>
              <a:rPr lang="en-US" sz="2000" dirty="0" err="1"/>
              <a:t>Kouper</a:t>
            </a:r>
            <a:r>
              <a:rPr lang="en-US" sz="2000" dirty="0"/>
              <a:t>, Tim </a:t>
            </a:r>
            <a:r>
              <a:rPr lang="en-US" sz="2000" dirty="0" err="1"/>
              <a:t>DiLauro</a:t>
            </a:r>
            <a:r>
              <a:rPr lang="en-US" sz="2000" dirty="0"/>
              <a:t>, Steven </a:t>
            </a:r>
            <a:r>
              <a:rPr lang="en-US" sz="2000" dirty="0" smtClean="0"/>
              <a:t>Morales</a:t>
            </a:r>
          </a:p>
          <a:p>
            <a:endParaRPr lang="en-US" sz="2000" dirty="0" smtClean="0"/>
          </a:p>
          <a:p>
            <a:r>
              <a:rPr lang="en-US" sz="2000" dirty="0" smtClean="0"/>
              <a:t>Editor: Steven Morales </a:t>
            </a:r>
            <a:r>
              <a:rPr lang="en-US" sz="2000" u="sng" dirty="0" smtClean="0">
                <a:hlinkClick r:id="rId2"/>
              </a:rPr>
              <a:t>Steven.Morales@d-p-n.org</a:t>
            </a:r>
            <a:endParaRPr lang="en-US" sz="2000" dirty="0"/>
          </a:p>
          <a:p>
            <a:r>
              <a:rPr lang="en-US" sz="2000" dirty="0"/>
              <a:t> </a:t>
            </a:r>
          </a:p>
          <a:p>
            <a:r>
              <a:rPr lang="en-US" sz="2000" b="1" dirty="0"/>
              <a:t>Value Proposition: </a:t>
            </a:r>
            <a:r>
              <a:rPr lang="en-US" sz="2000" dirty="0"/>
              <a:t>We all know data is at risk, yet there is no consensus on what the work flow should look like in the digital age.  Data is rarely prepared sufficiently to support future preservation actions. Working Group would survey current practices, identify a model work flow process for the creation of data with preservation in mind. WG would implement a use case where best practices are introduced to a data community as a prototype implementation of the model work flow.</a:t>
            </a:r>
          </a:p>
          <a:p>
            <a:r>
              <a:rPr lang="en-US" sz="2000" dirty="0"/>
              <a:t> </a:t>
            </a:r>
          </a:p>
        </p:txBody>
      </p:sp>
    </p:spTree>
    <p:extLst>
      <p:ext uri="{BB962C8B-B14F-4D97-AF65-F5344CB8AC3E}">
        <p14:creationId xmlns:p14="http://schemas.microsoft.com/office/powerpoint/2010/main" val="68719428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609600"/>
            <a:ext cx="8077200" cy="4401205"/>
          </a:xfrm>
          <a:prstGeom prst="rect">
            <a:avLst/>
          </a:prstGeom>
        </p:spPr>
        <p:txBody>
          <a:bodyPr wrap="square">
            <a:spAutoFit/>
          </a:bodyPr>
          <a:lstStyle/>
          <a:p>
            <a:r>
              <a:rPr lang="en-US" sz="2000" b="1" dirty="0" smtClean="0"/>
              <a:t>Potential </a:t>
            </a:r>
            <a:r>
              <a:rPr lang="en-US" sz="2000" b="1" dirty="0"/>
              <a:t>Focus Areas:</a:t>
            </a:r>
            <a:endParaRPr lang="en-US" sz="2000" dirty="0"/>
          </a:p>
          <a:p>
            <a:r>
              <a:rPr lang="en-US" sz="2000" dirty="0"/>
              <a:t>a) development and implementation of a model work flow for digital preservation from conception to succession </a:t>
            </a:r>
          </a:p>
          <a:p>
            <a:r>
              <a:rPr lang="en-US" sz="2000" dirty="0"/>
              <a:t>b) identification of a funding model for long-term data preservation with funding organizations and research organizations</a:t>
            </a:r>
          </a:p>
          <a:p>
            <a:r>
              <a:rPr lang="en-US" sz="2000" dirty="0"/>
              <a:t>c) work flow related to governance and privacy </a:t>
            </a:r>
          </a:p>
          <a:p>
            <a:r>
              <a:rPr lang="en-US" sz="2000" dirty="0"/>
              <a:t>d) evaluate the capacity of PREMIS (preservation metadata) to represent complex datasets. </a:t>
            </a:r>
          </a:p>
          <a:p>
            <a:r>
              <a:rPr lang="en-US" sz="2000" dirty="0"/>
              <a:t>e) continuity (includes traditional issues of format and functionality preservation as well as sustainability of preservation practices and infrastructures) </a:t>
            </a:r>
          </a:p>
          <a:p>
            <a:r>
              <a:rPr lang="en-US" sz="2000" dirty="0"/>
              <a:t>f)  incorporating long-term preservation practices with data access repositories (data sharing culture requires preservation to be coupled with good tools for discovery, access and working with data) </a:t>
            </a:r>
          </a:p>
        </p:txBody>
      </p:sp>
    </p:spTree>
    <p:extLst>
      <p:ext uri="{BB962C8B-B14F-4D97-AF65-F5344CB8AC3E}">
        <p14:creationId xmlns:p14="http://schemas.microsoft.com/office/powerpoint/2010/main" val="189561254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609600"/>
            <a:ext cx="8077200" cy="5324535"/>
          </a:xfrm>
          <a:prstGeom prst="rect">
            <a:avLst/>
          </a:prstGeom>
        </p:spPr>
        <p:txBody>
          <a:bodyPr wrap="square">
            <a:spAutoFit/>
          </a:bodyPr>
          <a:lstStyle/>
          <a:p>
            <a:r>
              <a:rPr lang="en-US" sz="2000" b="1" dirty="0" smtClean="0"/>
              <a:t>Work </a:t>
            </a:r>
            <a:r>
              <a:rPr lang="en-US" sz="2000" b="1" dirty="0"/>
              <a:t>Plan</a:t>
            </a:r>
            <a:endParaRPr lang="en-US" sz="2000" dirty="0"/>
          </a:p>
          <a:p>
            <a:r>
              <a:rPr lang="en-US" sz="2000" dirty="0"/>
              <a:t>a) establish connections with existing digital preservation communities and survey work flows and best practices</a:t>
            </a:r>
          </a:p>
          <a:p>
            <a:r>
              <a:rPr lang="en-US" sz="2000" dirty="0"/>
              <a:t>b) create a model work flow for researchers, funders and curators to help them make decisions about what data to preserve and how to fund preservation</a:t>
            </a:r>
          </a:p>
          <a:p>
            <a:r>
              <a:rPr lang="en-US" sz="2000" dirty="0"/>
              <a:t>c) create criteria for identifying at-risk datasets and bringing them to light.</a:t>
            </a:r>
          </a:p>
          <a:p>
            <a:r>
              <a:rPr lang="en-US" sz="2000" dirty="0"/>
              <a:t>d) select a specific data community and implement the model work flow from conception to actual deposit of data into a long-term preservation repository with succession rights</a:t>
            </a:r>
          </a:p>
          <a:p>
            <a:r>
              <a:rPr lang="en-US" sz="2000" dirty="0"/>
              <a:t> </a:t>
            </a:r>
          </a:p>
          <a:p>
            <a:r>
              <a:rPr lang="en-US" sz="2000" b="1" dirty="0"/>
              <a:t>Action Plan</a:t>
            </a:r>
            <a:r>
              <a:rPr lang="en-US" sz="2000" dirty="0"/>
              <a:t/>
            </a:r>
            <a:br>
              <a:rPr lang="en-US" sz="2000" dirty="0"/>
            </a:br>
            <a:r>
              <a:rPr lang="en-US" sz="2000" dirty="0"/>
              <a:t>a)  WG "Model Work Flow' would be extended to other data communities and adapted for use</a:t>
            </a:r>
          </a:p>
          <a:p>
            <a:r>
              <a:rPr lang="en-US" sz="2000" dirty="0"/>
              <a:t>b)  funding model developed with government agencies would be introduced to the research community</a:t>
            </a:r>
          </a:p>
          <a:p>
            <a:r>
              <a:rPr lang="en-US" sz="2000" dirty="0"/>
              <a:t> </a:t>
            </a:r>
          </a:p>
        </p:txBody>
      </p:sp>
    </p:spTree>
    <p:extLst>
      <p:ext uri="{BB962C8B-B14F-4D97-AF65-F5344CB8AC3E}">
        <p14:creationId xmlns:p14="http://schemas.microsoft.com/office/powerpoint/2010/main" val="305300248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609600"/>
            <a:ext cx="8077200" cy="2554545"/>
          </a:xfrm>
          <a:prstGeom prst="rect">
            <a:avLst/>
          </a:prstGeom>
        </p:spPr>
        <p:txBody>
          <a:bodyPr wrap="square">
            <a:spAutoFit/>
          </a:bodyPr>
          <a:lstStyle/>
          <a:p>
            <a:r>
              <a:rPr lang="en-US" sz="2000" b="1" dirty="0" smtClean="0"/>
              <a:t>Alignment </a:t>
            </a:r>
            <a:r>
              <a:rPr lang="en-US" sz="2000" b="1" dirty="0"/>
              <a:t>with RDA:</a:t>
            </a:r>
            <a:r>
              <a:rPr lang="en-US" sz="2000" dirty="0"/>
              <a:t> WG will serve as a center for harmonization efforts and discussions related to proper preservation work flows and emerging practices.  Through actual implementation of a preservation use case in the next 12 months for a particular data community, WG will be able to apply lessons learned to the broader data community.  WG will invite and organize interested stakeholders from other WGs and from initiatives in other countries and regions.</a:t>
            </a:r>
          </a:p>
          <a:p>
            <a:r>
              <a:rPr lang="en-US" sz="2000" dirty="0"/>
              <a:t> </a:t>
            </a:r>
          </a:p>
        </p:txBody>
      </p:sp>
    </p:spTree>
    <p:extLst>
      <p:ext uri="{BB962C8B-B14F-4D97-AF65-F5344CB8AC3E}">
        <p14:creationId xmlns:p14="http://schemas.microsoft.com/office/powerpoint/2010/main" val="404608571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151</Words>
  <Application>Microsoft Macintosh PowerPoint</Application>
  <PresentationFormat>On-screen Show (4:3)</PresentationFormat>
  <Paragraphs>26</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PowerPoint Presentation</vt:lpstr>
      <vt:lpstr>PowerPoint Presentation</vt:lpstr>
      <vt:lpstr>PowerPoint Presentation</vt:lpstr>
      <vt:lpstr>PowerPoint Presentation</vt:lpstr>
    </vt:vector>
  </TitlesOfParts>
  <Company>MPI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Wittenburg</dc:creator>
  <cp:lastModifiedBy>Robert Ping</cp:lastModifiedBy>
  <cp:revision>9</cp:revision>
  <dcterms:created xsi:type="dcterms:W3CDTF">2012-10-02T09:43:59Z</dcterms:created>
  <dcterms:modified xsi:type="dcterms:W3CDTF">2012-10-02T12:25:01Z</dcterms:modified>
</cp:coreProperties>
</file>